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31425F-9290-4AE1-86C8-E597969019C6}">
  <a:tblStyle styleId="{C031425F-9290-4AE1-86C8-E597969019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C6F046-6189-4538-A8DE-C272718D8ED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Averag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fa782d49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fa782d49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fa782d49c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fa782d49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fa782dad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fa782dad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fa782d49c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fa782d49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fa782d49c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fa782d49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f878044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f878044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6dd2695a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6dd2695a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6dd2695a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6dd2695a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6dd2695a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6dd2695a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fa782d49c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fa782d49c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fa782d49c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fa782d49c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fa782d49c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fa782d49c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7610" l="100000" r="61831" t="-27610"/>
          <a:stretch/>
        </p:blipFill>
        <p:spPr>
          <a:xfrm>
            <a:off x="0" y="0"/>
            <a:ext cx="4771500" cy="51432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566992" y="1382806"/>
            <a:ext cx="745763" cy="45826"/>
            <a:chOff x="4580561" y="2589004"/>
            <a:chExt cx="1064464" cy="25200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264592" y="1149656"/>
            <a:ext cx="745763" cy="45826"/>
            <a:chOff x="4580561" y="2589004"/>
            <a:chExt cx="1064464" cy="252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-8" y="916506"/>
            <a:ext cx="745763" cy="45826"/>
            <a:chOff x="4580561" y="2589004"/>
            <a:chExt cx="1064464" cy="25200"/>
          </a:xfrm>
        </p:grpSpPr>
        <p:sp>
          <p:nvSpPr>
            <p:cNvPr id="21" name="Google Shape;2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1396817" y="973306"/>
            <a:ext cx="745763" cy="45826"/>
            <a:chOff x="4580561" y="2589004"/>
            <a:chExt cx="1064464" cy="25200"/>
          </a:xfrm>
        </p:grpSpPr>
        <p:sp>
          <p:nvSpPr>
            <p:cNvPr id="113" name="Google Shape;11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22" name="Google Shape;122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1396817" y="973306"/>
            <a:ext cx="745763" cy="45826"/>
            <a:chOff x="4580561" y="2589004"/>
            <a:chExt cx="1064464" cy="25200"/>
          </a:xfrm>
        </p:grpSpPr>
        <p:sp>
          <p:nvSpPr>
            <p:cNvPr id="125" name="Google Shape;125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34" name="Google Shape;134;p13"/>
          <p:cNvGrpSpPr/>
          <p:nvPr/>
        </p:nvGrpSpPr>
        <p:grpSpPr>
          <a:xfrm>
            <a:off x="152392" y="4509581"/>
            <a:ext cx="593363" cy="253714"/>
            <a:chOff x="4580561" y="2589004"/>
            <a:chExt cx="846936" cy="139518"/>
          </a:xfrm>
        </p:grpSpPr>
        <p:sp>
          <p:nvSpPr>
            <p:cNvPr id="135" name="Google Shape;135;p13"/>
            <p:cNvSpPr/>
            <p:nvPr/>
          </p:nvSpPr>
          <p:spPr>
            <a:xfrm rot="-5400000">
              <a:off x="5148797" y="2449822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45" name="Google Shape;145;p14"/>
          <p:cNvGrpSpPr/>
          <p:nvPr/>
        </p:nvGrpSpPr>
        <p:grpSpPr>
          <a:xfrm>
            <a:off x="5599842" y="1638481"/>
            <a:ext cx="745763" cy="45826"/>
            <a:chOff x="4580561" y="2589004"/>
            <a:chExt cx="1064464" cy="25200"/>
          </a:xfrm>
        </p:grpSpPr>
        <p:sp>
          <p:nvSpPr>
            <p:cNvPr id="146" name="Google Shape;14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14"/>
          <p:cNvGrpSpPr/>
          <p:nvPr/>
        </p:nvGrpSpPr>
        <p:grpSpPr>
          <a:xfrm>
            <a:off x="5988107" y="1784143"/>
            <a:ext cx="745763" cy="127111"/>
            <a:chOff x="4580561" y="2589004"/>
            <a:chExt cx="1064464" cy="25200"/>
          </a:xfrm>
        </p:grpSpPr>
        <p:sp>
          <p:nvSpPr>
            <p:cNvPr id="149" name="Google Shape;14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4"/>
          <p:cNvGrpSpPr/>
          <p:nvPr/>
        </p:nvGrpSpPr>
        <p:grpSpPr>
          <a:xfrm>
            <a:off x="6345607" y="2006282"/>
            <a:ext cx="745763" cy="216876"/>
            <a:chOff x="4580561" y="2589004"/>
            <a:chExt cx="1064464" cy="25200"/>
          </a:xfrm>
        </p:grpSpPr>
        <p:sp>
          <p:nvSpPr>
            <p:cNvPr id="152" name="Google Shape;15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60" name="Google Shape;160;p15"/>
          <p:cNvGrpSpPr/>
          <p:nvPr/>
        </p:nvGrpSpPr>
        <p:grpSpPr>
          <a:xfrm>
            <a:off x="152392" y="4509581"/>
            <a:ext cx="593363" cy="253714"/>
            <a:chOff x="4580561" y="2589004"/>
            <a:chExt cx="846936" cy="139518"/>
          </a:xfrm>
        </p:grpSpPr>
        <p:sp>
          <p:nvSpPr>
            <p:cNvPr id="161" name="Google Shape;161;p15"/>
            <p:cNvSpPr/>
            <p:nvPr/>
          </p:nvSpPr>
          <p:spPr>
            <a:xfrm rot="-5400000">
              <a:off x="5148797" y="2449822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15"/>
          <p:cNvGrpSpPr/>
          <p:nvPr/>
        </p:nvGrpSpPr>
        <p:grpSpPr>
          <a:xfrm>
            <a:off x="1396817" y="973306"/>
            <a:ext cx="745763" cy="45826"/>
            <a:chOff x="4580561" y="2589004"/>
            <a:chExt cx="1064464" cy="25200"/>
          </a:xfrm>
        </p:grpSpPr>
        <p:sp>
          <p:nvSpPr>
            <p:cNvPr id="164" name="Google Shape;1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6"/>
          <p:cNvPicPr preferRelativeResize="0"/>
          <p:nvPr/>
        </p:nvPicPr>
        <p:blipFill rotWithShape="1">
          <a:blip r:embed="rId2">
            <a:alphaModFix/>
          </a:blip>
          <a:srcRect b="100000" l="34649" r="0" t="96227"/>
          <a:stretch/>
        </p:blipFill>
        <p:spPr>
          <a:xfrm flipH="1" rot="10800000">
            <a:off x="0" y="50"/>
            <a:ext cx="5256000" cy="51624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Google Shape;1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71" name="Google Shape;171;p16"/>
          <p:cNvGrpSpPr/>
          <p:nvPr/>
        </p:nvGrpSpPr>
        <p:grpSpPr>
          <a:xfrm>
            <a:off x="152392" y="4509581"/>
            <a:ext cx="593363" cy="253714"/>
            <a:chOff x="4580561" y="2589004"/>
            <a:chExt cx="846936" cy="139518"/>
          </a:xfrm>
        </p:grpSpPr>
        <p:sp>
          <p:nvSpPr>
            <p:cNvPr id="172" name="Google Shape;172;p16"/>
            <p:cNvSpPr/>
            <p:nvPr/>
          </p:nvSpPr>
          <p:spPr>
            <a:xfrm rot="-5400000">
              <a:off x="5148797" y="2449822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" name="Google Shape;26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1396817" y="973306"/>
            <a:ext cx="745763" cy="45826"/>
            <a:chOff x="4580561" y="2589004"/>
            <a:chExt cx="1064464" cy="25200"/>
          </a:xfrm>
        </p:grpSpPr>
        <p:sp>
          <p:nvSpPr>
            <p:cNvPr id="31" name="Google Shape;31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1396817" y="973306"/>
            <a:ext cx="745763" cy="45826"/>
            <a:chOff x="4580561" y="2589004"/>
            <a:chExt cx="1064464" cy="25200"/>
          </a:xfrm>
        </p:grpSpPr>
        <p:sp>
          <p:nvSpPr>
            <p:cNvPr id="37" name="Google Shape;3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>
            <a:off x="1396817" y="973306"/>
            <a:ext cx="745763" cy="45826"/>
            <a:chOff x="4580561" y="2589004"/>
            <a:chExt cx="1064464" cy="25200"/>
          </a:xfrm>
        </p:grpSpPr>
        <p:sp>
          <p:nvSpPr>
            <p:cNvPr id="44" name="Google Shape;4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396817" y="973306"/>
            <a:ext cx="745763" cy="45826"/>
            <a:chOff x="4580561" y="2589004"/>
            <a:chExt cx="1064464" cy="25200"/>
          </a:xfrm>
        </p:grpSpPr>
        <p:sp>
          <p:nvSpPr>
            <p:cNvPr id="57" name="Google Shape;5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9" name="Google Shape;69;p7"/>
          <p:cNvGrpSpPr/>
          <p:nvPr/>
        </p:nvGrpSpPr>
        <p:grpSpPr>
          <a:xfrm>
            <a:off x="1396817" y="973306"/>
            <a:ext cx="745763" cy="45826"/>
            <a:chOff x="4580561" y="2589004"/>
            <a:chExt cx="1064464" cy="25200"/>
          </a:xfrm>
        </p:grpSpPr>
        <p:sp>
          <p:nvSpPr>
            <p:cNvPr id="70" name="Google Shape;7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81" name="Google Shape;81;p8"/>
          <p:cNvGrpSpPr/>
          <p:nvPr/>
        </p:nvGrpSpPr>
        <p:grpSpPr>
          <a:xfrm>
            <a:off x="1396817" y="973306"/>
            <a:ext cx="745763" cy="45826"/>
            <a:chOff x="4580561" y="2589004"/>
            <a:chExt cx="1064464" cy="25200"/>
          </a:xfrm>
        </p:grpSpPr>
        <p:sp>
          <p:nvSpPr>
            <p:cNvPr id="82" name="Google Shape;82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91" name="Google Shape;91;p9"/>
          <p:cNvGrpSpPr/>
          <p:nvPr/>
        </p:nvGrpSpPr>
        <p:grpSpPr>
          <a:xfrm>
            <a:off x="1396817" y="973306"/>
            <a:ext cx="745763" cy="45826"/>
            <a:chOff x="4580561" y="2589004"/>
            <a:chExt cx="1064464" cy="25200"/>
          </a:xfrm>
        </p:grpSpPr>
        <p:sp>
          <p:nvSpPr>
            <p:cNvPr id="92" name="Google Shape;92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/>
          <p:nvPr>
            <p:ph type="title"/>
          </p:nvPr>
        </p:nvSpPr>
        <p:spPr>
          <a:xfrm>
            <a:off x="1297500" y="393750"/>
            <a:ext cx="45045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02" name="Google Shape;102;p10"/>
          <p:cNvGrpSpPr/>
          <p:nvPr/>
        </p:nvGrpSpPr>
        <p:grpSpPr>
          <a:xfrm>
            <a:off x="1396817" y="973306"/>
            <a:ext cx="745763" cy="45826"/>
            <a:chOff x="4580561" y="2589004"/>
            <a:chExt cx="1064464" cy="25200"/>
          </a:xfrm>
        </p:grpSpPr>
        <p:sp>
          <p:nvSpPr>
            <p:cNvPr id="103" name="Google Shape;103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8A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gradFill>
          <a:gsLst>
            <a:gs pos="0">
              <a:srgbClr val="4D4D4D"/>
            </a:gs>
            <a:gs pos="28000">
              <a:srgbClr val="1B212C"/>
            </a:gs>
            <a:gs pos="100000">
              <a:srgbClr val="1B212C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www.data.go.kr/data/3033279/fileData.d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data.go.kr/data/3033279/fileData.d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</a:t>
            </a:r>
            <a:r>
              <a:rPr lang="ko"/>
              <a:t> 쇼핑몰 전략 수립</a:t>
            </a:r>
            <a:endParaRPr/>
          </a:p>
        </p:txBody>
      </p:sp>
      <p:sp>
        <p:nvSpPr>
          <p:cNvPr id="183" name="Google Shape;183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2조 : 김현수, 박정섭,  오승종,  윤범진, 지원근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0" y="926875"/>
            <a:ext cx="9144000" cy="425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</a:t>
            </a:r>
            <a:r>
              <a:rPr lang="ko"/>
              <a:t>. </a:t>
            </a:r>
            <a:r>
              <a:rPr lang="ko"/>
              <a:t>지역별 품목(카테고리)</a:t>
            </a:r>
            <a:r>
              <a:rPr lang="ko"/>
              <a:t> 매출 및 판매량</a:t>
            </a:r>
            <a:endParaRPr/>
          </a:p>
        </p:txBody>
      </p:sp>
      <p:graphicFrame>
        <p:nvGraphicFramePr>
          <p:cNvPr id="289" name="Google Shape;289;p26"/>
          <p:cNvGraphicFramePr/>
          <p:nvPr/>
        </p:nvGraphicFramePr>
        <p:xfrm>
          <a:off x="411588" y="526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{14C6F046-6189-4538-A8DE-C272718D8EDD}</a:tableStyleId>
              </a:tblPr>
              <a:tblGrid>
                <a:gridCol w="458900"/>
                <a:gridCol w="458900"/>
                <a:gridCol w="458900"/>
                <a:gridCol w="458900"/>
                <a:gridCol w="458900"/>
                <a:gridCol w="458900"/>
                <a:gridCol w="458900"/>
                <a:gridCol w="458900"/>
                <a:gridCol w="458900"/>
                <a:gridCol w="519525"/>
                <a:gridCol w="458900"/>
                <a:gridCol w="458900"/>
                <a:gridCol w="458900"/>
                <a:gridCol w="458900"/>
                <a:gridCol w="458900"/>
                <a:gridCol w="458900"/>
                <a:gridCol w="458900"/>
                <a:gridCol w="458900"/>
              </a:tblGrid>
              <a:tr h="16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서울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부산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대구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인천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광주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대전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울산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세종시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경기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강원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충북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충남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전북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전남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경북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경남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제주도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21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/>
                        <a:t>인구수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9,605,712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3,407,011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2,445,303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2,925,479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1,451,928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1,480,993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1,150,113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311,024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12,947,195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1,529,980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1,587,972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2,111,107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1,826,112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1,868,874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2,659,579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3,355,005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661,508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00" y="1309112"/>
            <a:ext cx="5584425" cy="335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6"/>
          <p:cNvGrpSpPr/>
          <p:nvPr/>
        </p:nvGrpSpPr>
        <p:grpSpPr>
          <a:xfrm>
            <a:off x="6437958" y="909025"/>
            <a:ext cx="2343228" cy="2103886"/>
            <a:chOff x="-2793550" y="982267"/>
            <a:chExt cx="2793548" cy="2508209"/>
          </a:xfrm>
        </p:grpSpPr>
        <p:pic>
          <p:nvPicPr>
            <p:cNvPr id="292" name="Google Shape;292;p26"/>
            <p:cNvPicPr preferRelativeResize="0"/>
            <p:nvPr/>
          </p:nvPicPr>
          <p:blipFill rotWithShape="1">
            <a:blip r:embed="rId4">
              <a:alphaModFix/>
            </a:blip>
            <a:srcRect b="77725" l="75071" r="-2" t="0"/>
            <a:stretch/>
          </p:blipFill>
          <p:spPr>
            <a:xfrm>
              <a:off x="-2793550" y="982275"/>
              <a:ext cx="2793548" cy="2508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26"/>
            <p:cNvSpPr txBox="1"/>
            <p:nvPr/>
          </p:nvSpPr>
          <p:spPr>
            <a:xfrm>
              <a:off x="-2256125" y="982267"/>
              <a:ext cx="21060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Lato"/>
                  <a:ea typeface="Lato"/>
                  <a:cs typeface="Lato"/>
                  <a:sym typeface="Lato"/>
                </a:rPr>
                <a:t>평준화 이전 판매량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4" name="Google Shape;294;p26"/>
          <p:cNvGrpSpPr/>
          <p:nvPr/>
        </p:nvGrpSpPr>
        <p:grpSpPr>
          <a:xfrm>
            <a:off x="6437902" y="2969675"/>
            <a:ext cx="2343228" cy="2096077"/>
            <a:chOff x="9382625" y="1979848"/>
            <a:chExt cx="2793548" cy="2498900"/>
          </a:xfrm>
        </p:grpSpPr>
        <p:pic>
          <p:nvPicPr>
            <p:cNvPr id="295" name="Google Shape;295;p26"/>
            <p:cNvPicPr preferRelativeResize="0"/>
            <p:nvPr/>
          </p:nvPicPr>
          <p:blipFill rotWithShape="1">
            <a:blip r:embed="rId5">
              <a:alphaModFix/>
            </a:blip>
            <a:srcRect b="77637" l="74877" r="0" t="0"/>
            <a:stretch/>
          </p:blipFill>
          <p:spPr>
            <a:xfrm>
              <a:off x="9382625" y="1979850"/>
              <a:ext cx="2793548" cy="2498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26"/>
            <p:cNvSpPr txBox="1"/>
            <p:nvPr/>
          </p:nvSpPr>
          <p:spPr>
            <a:xfrm>
              <a:off x="9920057" y="1979848"/>
              <a:ext cx="2017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Lato"/>
                  <a:ea typeface="Lato"/>
                  <a:cs typeface="Lato"/>
                  <a:sym typeface="Lato"/>
                </a:rPr>
                <a:t>평준화 이후 판매량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97" name="Google Shape;297;p26"/>
          <p:cNvSpPr txBox="1"/>
          <p:nvPr/>
        </p:nvSpPr>
        <p:spPr>
          <a:xfrm>
            <a:off x="532100" y="4593000"/>
            <a:ext cx="73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https://www.data.go.kr/data/3033279/fileData.do</a:t>
            </a:r>
            <a:r>
              <a:rPr lang="ko" sz="1100">
                <a:latin typeface="Lato"/>
                <a:ea typeface="Lato"/>
                <a:cs typeface="Lato"/>
                <a:sym typeface="Lato"/>
              </a:rPr>
              <a:t>, https://jumin.mois.go.kr/index.jsp#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/>
          <p:nvPr/>
        </p:nvSpPr>
        <p:spPr>
          <a:xfrm>
            <a:off x="0" y="1026925"/>
            <a:ext cx="9144000" cy="425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</a:t>
            </a:r>
            <a:r>
              <a:rPr lang="ko"/>
              <a:t>. </a:t>
            </a:r>
            <a:r>
              <a:rPr lang="ko"/>
              <a:t>지역별 품목(카테고리)</a:t>
            </a:r>
            <a:r>
              <a:rPr lang="ko"/>
              <a:t> 매출 </a:t>
            </a:r>
            <a:r>
              <a:rPr lang="ko"/>
              <a:t>및 판매량</a:t>
            </a:r>
            <a:endParaRPr/>
          </a:p>
        </p:txBody>
      </p:sp>
      <p:pic>
        <p:nvPicPr>
          <p:cNvPr id="304" name="Google Shape;304;p27"/>
          <p:cNvPicPr preferRelativeResize="0"/>
          <p:nvPr/>
        </p:nvPicPr>
        <p:blipFill rotWithShape="1">
          <a:blip r:embed="rId3">
            <a:alphaModFix/>
          </a:blip>
          <a:srcRect b="77930" l="74755" r="0" t="2511"/>
          <a:stretch/>
        </p:blipFill>
        <p:spPr>
          <a:xfrm>
            <a:off x="2788251" y="2997837"/>
            <a:ext cx="2622152" cy="204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 rotWithShape="1">
          <a:blip r:embed="rId3">
            <a:alphaModFix/>
          </a:blip>
          <a:srcRect b="38898" l="49603" r="25239" t="41611"/>
          <a:stretch/>
        </p:blipFill>
        <p:spPr>
          <a:xfrm>
            <a:off x="203951" y="3025886"/>
            <a:ext cx="2550088" cy="198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b="38721" l="74810" r="0" t="41796"/>
          <a:stretch/>
        </p:blipFill>
        <p:spPr>
          <a:xfrm>
            <a:off x="232454" y="1026925"/>
            <a:ext cx="2493101" cy="19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3">
            <a:alphaModFix/>
          </a:blip>
          <a:srcRect b="58169" l="24734" r="49569" t="22468"/>
          <a:stretch/>
        </p:blipFill>
        <p:spPr>
          <a:xfrm>
            <a:off x="2820410" y="1026924"/>
            <a:ext cx="2622147" cy="198539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/>
        </p:nvSpPr>
        <p:spPr>
          <a:xfrm>
            <a:off x="5410400" y="1131575"/>
            <a:ext cx="36549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100"/>
              <a:t>공구/철물/목재/리폼 제품은 세종시에서 많이 구매된다.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이는 세종시 개발과 연관성이 있는듯 하다.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100"/>
              <a:t>주방/욕실/청소용품은 전국적으로 균등하나,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서울이 특출.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100"/>
              <a:t>생활가전도 서울이 특출하나, 강원,경기,충남,인천,세종시가 주방/욕실제품과 비슷한 구매율 있음.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해당 지역의 여성들을 대상으로 한 생활가전 홍보전략이 유효할 수 있음.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1297500" y="393750"/>
            <a:ext cx="70389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전략 수립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 txBox="1"/>
          <p:nvPr/>
        </p:nvSpPr>
        <p:spPr>
          <a:xfrm>
            <a:off x="446850" y="1005300"/>
            <a:ext cx="12957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방향1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5" name="Google Shape;315;p28"/>
          <p:cNvSpPr txBox="1"/>
          <p:nvPr>
            <p:ph idx="1" type="body"/>
          </p:nvPr>
        </p:nvSpPr>
        <p:spPr>
          <a:xfrm>
            <a:off x="1578325" y="1037150"/>
            <a:ext cx="5168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고객 증가(프로모션) 이후, 매출이 급격히 증가함.</a:t>
            </a:r>
            <a:br>
              <a:rPr b="1" lang="ko">
                <a:solidFill>
                  <a:srgbClr val="FFFFFF"/>
                </a:solidFill>
              </a:rPr>
            </a:br>
            <a:r>
              <a:rPr b="1" lang="ko">
                <a:solidFill>
                  <a:srgbClr val="FFFFFF"/>
                </a:solidFill>
              </a:rPr>
              <a:t>당시 진행한 프로모션을 참고할 것을 제안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3818425" y="2780875"/>
            <a:ext cx="12270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방향2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7" name="Google Shape;317;p28"/>
          <p:cNvSpPr txBox="1"/>
          <p:nvPr>
            <p:ph idx="1" type="body"/>
          </p:nvPr>
        </p:nvSpPr>
        <p:spPr>
          <a:xfrm>
            <a:off x="5045425" y="2780875"/>
            <a:ext cx="51684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생활가전, 공구/철물/목재/리폼 매출이 압도적</a:t>
            </a:r>
            <a:br>
              <a:rPr b="1" lang="ko"/>
            </a:br>
            <a:r>
              <a:rPr b="1" lang="ko"/>
              <a:t>해당 품목의 프로모션 및 품목 물품추가 등의 개선 제안</a:t>
            </a:r>
            <a:endParaRPr b="1"/>
          </a:p>
        </p:txBody>
      </p:sp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697" y="916045"/>
            <a:ext cx="3469625" cy="17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/>
          <p:nvPr/>
        </p:nvSpPr>
        <p:spPr>
          <a:xfrm>
            <a:off x="482025" y="1747500"/>
            <a:ext cx="3372600" cy="319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4">
            <a:alphaModFix/>
          </a:blip>
          <a:srcRect b="51357" l="50000" r="0" t="0"/>
          <a:stretch/>
        </p:blipFill>
        <p:spPr>
          <a:xfrm>
            <a:off x="482030" y="1731803"/>
            <a:ext cx="3336406" cy="324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전략 수립</a:t>
            </a:r>
            <a:endParaRPr/>
          </a:p>
        </p:txBody>
      </p:sp>
      <p:sp>
        <p:nvSpPr>
          <p:cNvPr id="326" name="Google Shape;326;p29"/>
          <p:cNvSpPr txBox="1"/>
          <p:nvPr/>
        </p:nvSpPr>
        <p:spPr>
          <a:xfrm>
            <a:off x="1284125" y="1307850"/>
            <a:ext cx="12270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방향3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7" name="Google Shape;327;p29"/>
          <p:cNvSpPr txBox="1"/>
          <p:nvPr>
            <p:ph idx="1" type="body"/>
          </p:nvPr>
        </p:nvSpPr>
        <p:spPr>
          <a:xfrm>
            <a:off x="2691475" y="1307850"/>
            <a:ext cx="51684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가장 매출량이 높은 주</a:t>
            </a:r>
            <a:r>
              <a:rPr b="1" lang="ko">
                <a:solidFill>
                  <a:srgbClr val="FFFFFF"/>
                </a:solidFill>
              </a:rPr>
              <a:t>방/욕실 청소물품은 여성  고객이 많이 찾음 해당 품목을 구매하기 위해 쇼핑몰을 방문한 여성들을 대상으로              생활가전과 같은 주요 매출 카테고리의 프로모션 및 노출 고려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-100" y="2074025"/>
            <a:ext cx="9144000" cy="306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9"/>
          <p:cNvPicPr preferRelativeResize="0"/>
          <p:nvPr/>
        </p:nvPicPr>
        <p:blipFill rotWithShape="1">
          <a:blip r:embed="rId3">
            <a:alphaModFix/>
          </a:blip>
          <a:srcRect b="49212" l="50161" r="0" t="0"/>
          <a:stretch/>
        </p:blipFill>
        <p:spPr>
          <a:xfrm>
            <a:off x="729228" y="2147850"/>
            <a:ext cx="2867347" cy="292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525" y="2074025"/>
            <a:ext cx="4621854" cy="29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전략 수립</a:t>
            </a:r>
            <a:endParaRPr/>
          </a:p>
        </p:txBody>
      </p:sp>
      <p:sp>
        <p:nvSpPr>
          <p:cNvPr id="336" name="Google Shape;336;p30"/>
          <p:cNvSpPr txBox="1"/>
          <p:nvPr/>
        </p:nvSpPr>
        <p:spPr>
          <a:xfrm>
            <a:off x="1266950" y="1307850"/>
            <a:ext cx="12957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방향4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7" name="Google Shape;337;p30"/>
          <p:cNvSpPr txBox="1"/>
          <p:nvPr>
            <p:ph idx="1" type="body"/>
          </p:nvPr>
        </p:nvSpPr>
        <p:spPr>
          <a:xfrm>
            <a:off x="2708650" y="1307875"/>
            <a:ext cx="5168400" cy="3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동일 고객인구 대비 세종시에서 공구/철물/목재/리폼 매출      세종시가 해당 기간에 관공서 이전 및 신도시 개발이 진행중         세종시 근교에서 해당 품목을 구매할 경로가 부족한 것으로 추정 근교의 점유율을 높이기 위한 물류 재배치 및 판촉행사 고려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-75" y="2370100"/>
            <a:ext cx="9144000" cy="281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0"/>
          <p:cNvPicPr preferRelativeResize="0"/>
          <p:nvPr/>
        </p:nvPicPr>
        <p:blipFill rotWithShape="1">
          <a:blip r:embed="rId3">
            <a:alphaModFix/>
          </a:blip>
          <a:srcRect b="77930" l="74755" r="0" t="2511"/>
          <a:stretch/>
        </p:blipFill>
        <p:spPr>
          <a:xfrm>
            <a:off x="4777387" y="2424100"/>
            <a:ext cx="3476476" cy="2706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18525" y="2528300"/>
            <a:ext cx="43692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판매 건수와 수량을 따졌을때, </a:t>
            </a:r>
            <a:r>
              <a:rPr b="1" lang="ko" sz="1000">
                <a:latin typeface="Lato"/>
                <a:ea typeface="Lato"/>
                <a:cs typeface="Lato"/>
                <a:sym typeface="Lato"/>
              </a:rPr>
              <a:t>공구/철물/목재/리폼 카테고리가 판매수 로는 압도적으로 높은것을 알수있다.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공구/철물/목재/리폼 </a:t>
            </a:r>
            <a:r>
              <a:rPr lang="ko" sz="1100">
                <a:latin typeface="Lato"/>
                <a:ea typeface="Lato"/>
                <a:cs typeface="Lato"/>
                <a:sym typeface="Lato"/>
              </a:rPr>
              <a:t>품목의 매출증가를 위해 관련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 할인 및 프로모션, 품목물품 추가 등의 개선을 고려해본다.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적게 팔리는 품목들 같은경우 좀더 쇼핑몰 매장 마다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방향 1에서 제시 한 것처럼, 프로모션을 다시 진행하는게 필요해보인다.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끝</a:t>
            </a:r>
            <a:endParaRPr/>
          </a:p>
        </p:txBody>
      </p:sp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4089700" y="26583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lt1"/>
                </a:solidFill>
              </a:rPr>
              <a:t>감사합니다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31"/>
          <p:cNvSpPr txBox="1"/>
          <p:nvPr>
            <p:ph idx="1" type="body"/>
          </p:nvPr>
        </p:nvSpPr>
        <p:spPr>
          <a:xfrm>
            <a:off x="4089700" y="298357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인구 추가자료 출처: 행정안전부 주민등록 인구통계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https://www.data.go.kr/data/3033279/fileData.do</a:t>
            </a:r>
            <a:r>
              <a:rPr lang="ko" sz="1100">
                <a:solidFill>
                  <a:schemeClr val="lt1"/>
                </a:solidFill>
              </a:rPr>
              <a:t>, https://jumin.mois.go.kr/index.jsp#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48" name="Google Shape;348;p31"/>
          <p:cNvGraphicFramePr/>
          <p:nvPr/>
        </p:nvGraphicFramePr>
        <p:xfrm>
          <a:off x="2448450" y="123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{C031425F-9290-4AE1-86C8-E597969019C6}</a:tableStyleId>
              </a:tblPr>
              <a:tblGrid>
                <a:gridCol w="1191950"/>
                <a:gridCol w="1191950"/>
                <a:gridCol w="1191950"/>
                <a:gridCol w="1191950"/>
                <a:gridCol w="1191950"/>
              </a:tblGrid>
              <a:tr h="3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김현수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박정섭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오승종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윤범진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지원근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성별 매출 특징 분석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매출/연령별 분석, 발표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품목별 매출 및 </a:t>
                      </a:r>
                      <a:r>
                        <a:rPr lang="ko" sz="1200">
                          <a:solidFill>
                            <a:schemeClr val="lt1"/>
                          </a:solidFill>
                        </a:rPr>
                        <a:t>지역별 분석, 코드통합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임직원관련  분석, ppt제작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연령별 매출 분석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25</a:t>
                      </a:r>
                      <a:r>
                        <a:rPr lang="ko" sz="1200">
                          <a:solidFill>
                            <a:schemeClr val="lt1"/>
                          </a:solidFill>
                        </a:rPr>
                        <a:t>%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25</a:t>
                      </a:r>
                      <a:r>
                        <a:rPr lang="ko" sz="1200">
                          <a:solidFill>
                            <a:schemeClr val="lt1"/>
                          </a:solidFill>
                        </a:rPr>
                        <a:t>%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30</a:t>
                      </a:r>
                      <a:r>
                        <a:rPr lang="ko" sz="1200">
                          <a:solidFill>
                            <a:schemeClr val="lt1"/>
                          </a:solidFill>
                        </a:rPr>
                        <a:t>%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10%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10</a:t>
                      </a:r>
                      <a:r>
                        <a:rPr lang="ko" sz="1200">
                          <a:solidFill>
                            <a:schemeClr val="lt1"/>
                          </a:solidFill>
                        </a:rPr>
                        <a:t>%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/>
        </p:nvSpPr>
        <p:spPr>
          <a:xfrm>
            <a:off x="6757175" y="137595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목차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6747725" y="1863150"/>
            <a:ext cx="3018300" cy="27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데이터 분석 전략 + 회사소개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기간에 따른 매출현황 분석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성별 품목 매출 및 판매량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연령별 품목 매출 및 판매량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품목별 매출 및 판매량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회원구분(임직원) 관련 비교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지역별 매출 및 판매량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ko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전략 수립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632100" y="10164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ko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1" name="Google Shape;191;p18"/>
          <p:cNvSpPr txBox="1"/>
          <p:nvPr>
            <p:ph idx="4294967295" type="body"/>
          </p:nvPr>
        </p:nvSpPr>
        <p:spPr>
          <a:xfrm>
            <a:off x="870425" y="11736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매출을 중심으로 유의미한 정보를 탐색해 보았다.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632100" y="13814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ko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3" name="Google Shape;193;p18"/>
          <p:cNvSpPr txBox="1"/>
          <p:nvPr>
            <p:ph idx="4294967295" type="body"/>
          </p:nvPr>
        </p:nvSpPr>
        <p:spPr>
          <a:xfrm>
            <a:off x="870425" y="14533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다른 관점에서 회원 데이터를 기반으로 가입자 수의 중요성(매출 변화)에 대해 분석해보았다.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632100" y="1821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95" name="Google Shape;195;p18"/>
          <p:cNvSpPr txBox="1"/>
          <p:nvPr>
            <p:ph idx="4294967295" type="body"/>
          </p:nvPr>
        </p:nvSpPr>
        <p:spPr>
          <a:xfrm rot="-175">
            <a:off x="869884" y="1938555"/>
            <a:ext cx="5877900" cy="8091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분석한 정보를 토대로 앞으로 매출을 늘리기 위한 전략을 설정해보았다.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18"/>
          <p:cNvSpPr txBox="1"/>
          <p:nvPr>
            <p:ph type="title"/>
          </p:nvPr>
        </p:nvSpPr>
        <p:spPr>
          <a:xfrm>
            <a:off x="708300" y="2588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회사 소개</a:t>
            </a:r>
            <a:endParaRPr/>
          </a:p>
        </p:txBody>
      </p:sp>
      <p:sp>
        <p:nvSpPr>
          <p:cNvPr id="197" name="Google Shape;197;p18"/>
          <p:cNvSpPr txBox="1"/>
          <p:nvPr>
            <p:ph idx="4294967295" type="body"/>
          </p:nvPr>
        </p:nvSpPr>
        <p:spPr>
          <a:xfrm>
            <a:off x="708300" y="3076100"/>
            <a:ext cx="58536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회사명 :홈데이몰</a:t>
            </a:r>
            <a:br>
              <a:rPr lang="ko"/>
            </a:br>
            <a:r>
              <a:rPr lang="ko"/>
              <a:t>사업분야 : 주거 생활 종합 온라인 쇼핑몰</a:t>
            </a:r>
            <a:br>
              <a:rPr lang="ko"/>
            </a:br>
            <a:r>
              <a:rPr lang="ko"/>
              <a:t>모기업 : 유진그룹 &gt; 유진홈데이 (도배, 실내장식 및 내장 목공사업)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708300" y="3956075"/>
            <a:ext cx="5853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분석 기간 : 2017.11 .08~ 2018.11.07</a:t>
            </a:r>
            <a:b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총 매출액 : 19,161건 ( 1,402,978,678 원)</a:t>
            </a:r>
            <a:b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ko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총 회원수 : 50,288명 (주문이력 있는 회원 20,336명)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25" y="2531919"/>
            <a:ext cx="809400" cy="8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/>
          <p:nvPr>
            <p:ph type="title"/>
          </p:nvPr>
        </p:nvSpPr>
        <p:spPr>
          <a:xfrm>
            <a:off x="722025" y="168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 및 전략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/>
              <a:t>기간에 따른 매출현황 분석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 txBox="1"/>
          <p:nvPr>
            <p:ph idx="1" type="body"/>
          </p:nvPr>
        </p:nvSpPr>
        <p:spPr>
          <a:xfrm>
            <a:off x="2739200" y="1039725"/>
            <a:ext cx="5168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다양한 업체에서 물건을 받아서 파는 유통업체에 가깝다. </a:t>
            </a: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따라서 카테고리별 분류에 집중해서, 어떤 상품군을 강화해서 매출을 늘리고 업무량을 줄일지에 집중해서 분석할 예정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1297500" y="1039700"/>
            <a:ext cx="1132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초점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5" y="2708425"/>
            <a:ext cx="4337097" cy="23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1297500" y="1848500"/>
            <a:ext cx="1132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추정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0" name="Google Shape;210;p19"/>
          <p:cNvSpPr txBox="1"/>
          <p:nvPr>
            <p:ph idx="1" type="body"/>
          </p:nvPr>
        </p:nvSpPr>
        <p:spPr>
          <a:xfrm>
            <a:off x="2739200" y="1848525"/>
            <a:ext cx="44727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3~4월 가입자 대폭 증가 이후 5~7월 매출이 대폭 증가               또한 매출과 종합시, 초기 임직원 구매로 쇼핑몰 활성화</a:t>
            </a: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이후 고객으로 집중하는 것으로 보여진다.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288" y="2708450"/>
            <a:ext cx="4472830" cy="23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/>
          <p:nvPr/>
        </p:nvSpPr>
        <p:spPr>
          <a:xfrm>
            <a:off x="0" y="926875"/>
            <a:ext cx="9144000" cy="425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성별 품목(카테고리) 매출 및 판매량</a:t>
            </a:r>
            <a:endParaRPr/>
          </a:p>
        </p:txBody>
      </p:sp>
      <p:pic>
        <p:nvPicPr>
          <p:cNvPr id="218" name="Google Shape;2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25" y="2755850"/>
            <a:ext cx="6076251" cy="2041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0"/>
          <p:cNvGrpSpPr/>
          <p:nvPr/>
        </p:nvGrpSpPr>
        <p:grpSpPr>
          <a:xfrm>
            <a:off x="6589275" y="947200"/>
            <a:ext cx="2402325" cy="4216638"/>
            <a:chOff x="6741675" y="947200"/>
            <a:chExt cx="2402325" cy="4216638"/>
          </a:xfrm>
        </p:grpSpPr>
        <p:pic>
          <p:nvPicPr>
            <p:cNvPr id="220" name="Google Shape;22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37550" y="947200"/>
              <a:ext cx="1706450" cy="4216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41675" y="947213"/>
              <a:ext cx="1863700" cy="4216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2" name="Google Shape;2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425" y="947200"/>
            <a:ext cx="5862875" cy="180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 txBox="1"/>
          <p:nvPr/>
        </p:nvSpPr>
        <p:spPr>
          <a:xfrm>
            <a:off x="902075" y="4662650"/>
            <a:ext cx="56292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ko" sz="1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공구, 가전, 욕실 용품 등의 매출 및 판매량이 많은것을 볼수있음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-"/>
            </a:pPr>
            <a:r>
              <a:rPr lang="ko" sz="1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생활 가전은 제품 특성상 가격이 상이하기 때문에 높을수밖에 없다 추측.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연령별 품목(카테고리) 판매량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0" y="926875"/>
            <a:ext cx="9144000" cy="425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90" y="926875"/>
            <a:ext cx="6457960" cy="4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545" y="1099225"/>
            <a:ext cx="2119350" cy="20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 txBox="1"/>
          <p:nvPr/>
        </p:nvSpPr>
        <p:spPr>
          <a:xfrm>
            <a:off x="6811575" y="3112875"/>
            <a:ext cx="2227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남성 주요매출 : 공구,/가전/욕실 용품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여성 주요매출 : 주방/욕실/청소용품, 홈데코레이션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주 구매층인 2~50대가 거의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유사한 품목별 선호도를 보이고 있음.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0" y="926875"/>
            <a:ext cx="9144000" cy="425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품목(카테고리)별 매출 및 판매량</a:t>
            </a:r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b="49212" l="50161" r="0" t="0"/>
          <a:stretch/>
        </p:blipFill>
        <p:spPr>
          <a:xfrm>
            <a:off x="0" y="1463814"/>
            <a:ext cx="2821337" cy="287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b="0" l="0" r="50161" t="0"/>
          <a:stretch/>
        </p:blipFill>
        <p:spPr>
          <a:xfrm>
            <a:off x="2821332" y="1267907"/>
            <a:ext cx="1628130" cy="326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4">
            <a:alphaModFix/>
          </a:blip>
          <a:srcRect b="51357" l="50000" r="0" t="0"/>
          <a:stretch/>
        </p:blipFill>
        <p:spPr>
          <a:xfrm>
            <a:off x="4499699" y="1375789"/>
            <a:ext cx="3136173" cy="305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4">
            <a:alphaModFix/>
          </a:blip>
          <a:srcRect b="0" l="0" r="50000" t="0"/>
          <a:stretch/>
        </p:blipFill>
        <p:spPr>
          <a:xfrm>
            <a:off x="7635888" y="1393234"/>
            <a:ext cx="1508111" cy="3016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2"/>
          <p:cNvSpPr txBox="1"/>
          <p:nvPr/>
        </p:nvSpPr>
        <p:spPr>
          <a:xfrm>
            <a:off x="101100" y="4584650"/>
            <a:ext cx="89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주방/욕실/청소용품이 판매량에 비해 매출액이 적음.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/>
          <p:nvPr/>
        </p:nvSpPr>
        <p:spPr>
          <a:xfrm>
            <a:off x="0" y="926875"/>
            <a:ext cx="9144000" cy="36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</a:t>
            </a:r>
            <a:r>
              <a:rPr lang="ko"/>
              <a:t>. 회원구분(임직원) 관련 비교</a:t>
            </a:r>
            <a:endParaRPr/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00" y="1029475"/>
            <a:ext cx="7121075" cy="32314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23"/>
          <p:cNvGraphicFramePr/>
          <p:nvPr/>
        </p:nvGraphicFramePr>
        <p:xfrm>
          <a:off x="5545375" y="164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{C031425F-9290-4AE1-86C8-E597969019C6}</a:tableStyleId>
              </a:tblPr>
              <a:tblGrid>
                <a:gridCol w="1195875"/>
                <a:gridCol w="1195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highlight>
                            <a:srgbClr val="FFFFFF"/>
                          </a:highlight>
                        </a:rPr>
                        <a:t>일반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967,125,928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highlight>
                            <a:srgbClr val="FFFFFF"/>
                          </a:highlight>
                        </a:rPr>
                        <a:t>임직원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622,074,792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highlight>
                            <a:srgbClr val="FFFFFF"/>
                          </a:highlight>
                        </a:rPr>
                        <a:t>구매확정 총액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1,589,200,720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" name="Google Shape;252;p23"/>
          <p:cNvSpPr/>
          <p:nvPr/>
        </p:nvSpPr>
        <p:spPr>
          <a:xfrm>
            <a:off x="0" y="4363025"/>
            <a:ext cx="9144000" cy="768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1458825" y="4418813"/>
            <a:ext cx="1132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구분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54" name="Google Shape;254;p23"/>
          <p:cNvSpPr txBox="1"/>
          <p:nvPr>
            <p:ph idx="1" type="body"/>
          </p:nvPr>
        </p:nvSpPr>
        <p:spPr>
          <a:xfrm>
            <a:off x="2900525" y="4495045"/>
            <a:ext cx="5168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임직원의 판매 건수와 매출이 생각보다 높아 분류할 필요성 대두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/>
          <p:nvPr/>
        </p:nvSpPr>
        <p:spPr>
          <a:xfrm>
            <a:off x="0" y="926875"/>
            <a:ext cx="9144000" cy="387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</a:t>
            </a:r>
            <a:r>
              <a:rPr lang="ko"/>
              <a:t>. 회원구분(임직원) 관련 비교</a:t>
            </a:r>
            <a:endParaRPr/>
          </a:p>
        </p:txBody>
      </p:sp>
      <p:pic>
        <p:nvPicPr>
          <p:cNvPr id="261" name="Google Shape;2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00" y="1376837"/>
            <a:ext cx="4041418" cy="292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224" y="1311727"/>
            <a:ext cx="4092225" cy="305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 txBox="1"/>
          <p:nvPr/>
        </p:nvSpPr>
        <p:spPr>
          <a:xfrm>
            <a:off x="1376025" y="974775"/>
            <a:ext cx="17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판매건수 변화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6304850" y="974775"/>
            <a:ext cx="17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판매금액 변화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4663799" y="1273500"/>
            <a:ext cx="428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억 원</a:t>
            </a:r>
            <a:endParaRPr b="1" sz="7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0" y="4363025"/>
            <a:ext cx="9144000" cy="768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4"/>
          <p:cNvSpPr txBox="1"/>
          <p:nvPr/>
        </p:nvSpPr>
        <p:spPr>
          <a:xfrm>
            <a:off x="1572800" y="4443100"/>
            <a:ext cx="1132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추세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68" name="Google Shape;268;p24"/>
          <p:cNvSpPr txBox="1"/>
          <p:nvPr>
            <p:ph idx="1" type="body"/>
          </p:nvPr>
        </p:nvSpPr>
        <p:spPr>
          <a:xfrm>
            <a:off x="3014500" y="4443125"/>
            <a:ext cx="5168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초반에 임직원 유입이 대폭.</a:t>
            </a:r>
            <a:br>
              <a:rPr b="1"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중간에 일반 회원 유입 대폭 (프로모션 예상됨)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/>
          <p:nvPr/>
        </p:nvSpPr>
        <p:spPr>
          <a:xfrm>
            <a:off x="0" y="4363025"/>
            <a:ext cx="9144000" cy="768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0" y="955975"/>
            <a:ext cx="9144000" cy="341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</a:t>
            </a:r>
            <a:r>
              <a:rPr lang="ko"/>
              <a:t>. 회원구분(임직원) 관련 비교</a:t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1384600" y="1136850"/>
            <a:ext cx="17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카테고리별 매출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6070875" y="1093900"/>
            <a:ext cx="21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임직원, 추석선물 제외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224" y="1493037"/>
            <a:ext cx="4265852" cy="28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9425"/>
            <a:ext cx="4089526" cy="27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5"/>
          <p:cNvSpPr/>
          <p:nvPr/>
        </p:nvSpPr>
        <p:spPr>
          <a:xfrm>
            <a:off x="4247738" y="2635350"/>
            <a:ext cx="472200" cy="62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29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 txBox="1"/>
          <p:nvPr/>
        </p:nvSpPr>
        <p:spPr>
          <a:xfrm>
            <a:off x="1629650" y="4451550"/>
            <a:ext cx="1132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결론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3071350" y="4451575"/>
            <a:ext cx="5168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카테고리별 분석에서는 임직원과 일반인의 유의미한 차이는 없다.</a:t>
            </a:r>
            <a:br>
              <a:rPr b="1"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따라서 따로 분류하지 않고 분석해도 문제 없을 것으로 판단.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